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Montserrat"/>
      <p:regular r:id="rId38"/>
      <p:bold r:id="rId39"/>
      <p:italic r:id="rId40"/>
      <p:boldItalic r:id="rId41"/>
    </p:embeddedFont>
    <p:embeddedFont>
      <p:font typeface="Lato"/>
      <p:regular r:id="rId42"/>
      <p:bold r:id="rId43"/>
      <p:italic r:id="rId44"/>
      <p:boldItalic r:id="rId45"/>
    </p:embeddedFont>
    <p:embeddedFont>
      <p:font typeface="Average"/>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20" Type="http://schemas.openxmlformats.org/officeDocument/2006/relationships/slide" Target="slides/slide15.xml"/><Relationship Id="rId42" Type="http://schemas.openxmlformats.org/officeDocument/2006/relationships/font" Target="fonts/Lato-regular.fntdata"/><Relationship Id="rId41" Type="http://schemas.openxmlformats.org/officeDocument/2006/relationships/font" Target="fonts/Montserrat-boldItalic.fntdata"/><Relationship Id="rId22" Type="http://schemas.openxmlformats.org/officeDocument/2006/relationships/slide" Target="slides/slide17.xml"/><Relationship Id="rId44" Type="http://schemas.openxmlformats.org/officeDocument/2006/relationships/font" Target="fonts/Lato-italic.fntdata"/><Relationship Id="rId21" Type="http://schemas.openxmlformats.org/officeDocument/2006/relationships/slide" Target="slides/slide16.xml"/><Relationship Id="rId43" Type="http://schemas.openxmlformats.org/officeDocument/2006/relationships/font" Target="fonts/Lato-bold.fntdata"/><Relationship Id="rId24" Type="http://schemas.openxmlformats.org/officeDocument/2006/relationships/slide" Target="slides/slide19.xml"/><Relationship Id="rId46" Type="http://schemas.openxmlformats.org/officeDocument/2006/relationships/font" Target="fonts/Average-regular.fntdata"/><Relationship Id="rId23" Type="http://schemas.openxmlformats.org/officeDocument/2006/relationships/slide" Target="slides/slide18.xml"/><Relationship Id="rId45"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Montserrat-bold.fntdata"/><Relationship Id="rId16" Type="http://schemas.openxmlformats.org/officeDocument/2006/relationships/slide" Target="slides/slide11.xml"/><Relationship Id="rId38" Type="http://schemas.openxmlformats.org/officeDocument/2006/relationships/font" Target="fonts/Montserrat-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3.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a0f116d48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a0f116d48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a0f116d48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a0f116d48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a0f116d48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a0f116d48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a0f116d486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a0f116d48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a0f116d48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a0f116d48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a0f116d486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a0f116d486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a0f116d486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a0f116d48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a0f116d486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a0f116d48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a0f116d486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a0f116d486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a0f116d48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a0f116d48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a0f116d48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a0f116d48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f87997393_0_1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f87997393_0_1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a0f116d486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a0f116d486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a0f116d48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a0f116d48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a0f116d486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a0f116d48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f87997393_0_1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1f87997393_0_1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a0f116d48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a0f116d48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a0f116d48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a0f116d48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a0f116d48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a0f116d48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a0f116d48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a0f116d48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a0f116d48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a0f116d48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8.xml"/><Relationship Id="rId7" Type="http://schemas.openxmlformats.org/officeDocument/2006/relationships/slide" Target="/ppt/slides/slide19.xml"/><Relationship Id="rId8" Type="http://schemas.openxmlformats.org/officeDocument/2006/relationships/slide" Target="/ppt/slides/slide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60900" y="913075"/>
            <a:ext cx="5077500" cy="16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Window Weather Monitor</a:t>
            </a:r>
            <a:endParaRPr/>
          </a:p>
        </p:txBody>
      </p:sp>
      <p:sp>
        <p:nvSpPr>
          <p:cNvPr id="229" name="Google Shape;229;p17"/>
          <p:cNvSpPr txBox="1"/>
          <p:nvPr>
            <p:ph idx="1" type="subTitle"/>
          </p:nvPr>
        </p:nvSpPr>
        <p:spPr>
          <a:xfrm>
            <a:off x="5157300" y="3111900"/>
            <a:ext cx="3017700" cy="1819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500"/>
              <a:t>Team 4:</a:t>
            </a:r>
            <a:endParaRPr sz="1500"/>
          </a:p>
          <a:p>
            <a:pPr indent="0" lvl="0" marL="0" rtl="0" algn="l">
              <a:lnSpc>
                <a:spcPct val="100000"/>
              </a:lnSpc>
              <a:spcBef>
                <a:spcPts val="0"/>
              </a:spcBef>
              <a:spcAft>
                <a:spcPts val="0"/>
              </a:spcAft>
              <a:buNone/>
            </a:pPr>
            <a:r>
              <a:rPr lang="en-GB" sz="1500"/>
              <a:t>Joshua Dworning </a:t>
            </a:r>
            <a:endParaRPr sz="1500"/>
          </a:p>
          <a:p>
            <a:pPr indent="0" lvl="0" marL="0" rtl="0" algn="l">
              <a:lnSpc>
                <a:spcPct val="100000"/>
              </a:lnSpc>
              <a:spcBef>
                <a:spcPts val="0"/>
              </a:spcBef>
              <a:spcAft>
                <a:spcPts val="0"/>
              </a:spcAft>
              <a:buNone/>
            </a:pPr>
            <a:r>
              <a:rPr lang="en-GB" sz="1500"/>
              <a:t>Mosiah Beal</a:t>
            </a:r>
            <a:endParaRPr sz="1500"/>
          </a:p>
          <a:p>
            <a:pPr indent="0" lvl="0" marL="0" rtl="0" algn="l">
              <a:lnSpc>
                <a:spcPct val="100000"/>
              </a:lnSpc>
              <a:spcBef>
                <a:spcPts val="0"/>
              </a:spcBef>
              <a:spcAft>
                <a:spcPts val="0"/>
              </a:spcAft>
              <a:buNone/>
            </a:pPr>
            <a:r>
              <a:rPr lang="en-GB" sz="1500"/>
              <a:t>Casey McGuire</a:t>
            </a:r>
            <a:endParaRPr sz="1500"/>
          </a:p>
          <a:p>
            <a:pPr indent="0" lvl="0" marL="0" rtl="0" algn="l">
              <a:lnSpc>
                <a:spcPct val="100000"/>
              </a:lnSpc>
              <a:spcBef>
                <a:spcPts val="0"/>
              </a:spcBef>
              <a:spcAft>
                <a:spcPts val="0"/>
              </a:spcAft>
              <a:buNone/>
            </a:pPr>
            <a:r>
              <a:rPr lang="en-GB" sz="1500"/>
              <a:t>Joel Utecht</a:t>
            </a:r>
            <a:endParaRPr sz="1500"/>
          </a:p>
          <a:p>
            <a:pPr indent="0" lvl="0" marL="0" rtl="0" algn="l">
              <a:lnSpc>
                <a:spcPct val="100000"/>
              </a:lnSpc>
              <a:spcBef>
                <a:spcPts val="0"/>
              </a:spcBef>
              <a:spcAft>
                <a:spcPts val="0"/>
              </a:spcAft>
              <a:buNone/>
            </a:pPr>
            <a:r>
              <a:rPr lang="en-GB" sz="1500"/>
              <a:t>Andy Nguyen</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Approach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Concept of Operations</a:t>
            </a:r>
            <a:endParaRPr/>
          </a:p>
        </p:txBody>
      </p:sp>
      <p:sp>
        <p:nvSpPr>
          <p:cNvPr id="298" name="Google Shape;298;p27"/>
          <p:cNvSpPr txBox="1"/>
          <p:nvPr>
            <p:ph idx="1" type="body"/>
          </p:nvPr>
        </p:nvSpPr>
        <p:spPr>
          <a:xfrm>
            <a:off x="1297500" y="1567550"/>
            <a:ext cx="7038900" cy="332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 The basic concept of the window weather </a:t>
            </a:r>
            <a:r>
              <a:rPr lang="en-GB"/>
              <a:t>monitor</a:t>
            </a:r>
            <a:r>
              <a:rPr lang="en-GB"/>
              <a:t> is to read data from sensors and output that information to a display.</a:t>
            </a:r>
            <a:endParaRPr/>
          </a:p>
          <a:p>
            <a:pPr indent="-311150" lvl="0" marL="457200" rtl="0" algn="l">
              <a:spcBef>
                <a:spcPts val="0"/>
              </a:spcBef>
              <a:spcAft>
                <a:spcPts val="0"/>
              </a:spcAft>
              <a:buSzPts val="1300"/>
              <a:buChar char="●"/>
            </a:pPr>
            <a:r>
              <a:rPr lang="en-GB"/>
              <a:t>The system is small enough to be placed on the windowsill of any window in any home.</a:t>
            </a:r>
            <a:endParaRPr/>
          </a:p>
          <a:p>
            <a:pPr indent="-311150" lvl="0" marL="457200" rtl="0" algn="l">
              <a:spcBef>
                <a:spcPts val="0"/>
              </a:spcBef>
              <a:spcAft>
                <a:spcPts val="0"/>
              </a:spcAft>
              <a:buSzPts val="1300"/>
              <a:buChar char="●"/>
            </a:pPr>
            <a:r>
              <a:rPr lang="en-GB"/>
              <a:t>The power supply can be plugged into any standard 120 VAC North American wall outlet, and will power the whole system. Alternatively, the system can be powered by a battery.</a:t>
            </a:r>
            <a:endParaRPr/>
          </a:p>
          <a:p>
            <a:pPr indent="-311150" lvl="0" marL="457200" rtl="0" algn="l">
              <a:spcBef>
                <a:spcPts val="0"/>
              </a:spcBef>
              <a:spcAft>
                <a:spcPts val="0"/>
              </a:spcAft>
              <a:buSzPts val="1300"/>
              <a:buChar char="●"/>
            </a:pPr>
            <a:r>
              <a:rPr lang="en-GB"/>
              <a:t>The initial setup only requires the user to input setpoints for the temperature and precipitation thresholds to either open or close the window.</a:t>
            </a:r>
            <a:endParaRPr/>
          </a:p>
          <a:p>
            <a:pPr indent="-311150" lvl="0" marL="457200" rtl="0" algn="l">
              <a:spcBef>
                <a:spcPts val="0"/>
              </a:spcBef>
              <a:spcAft>
                <a:spcPts val="0"/>
              </a:spcAft>
              <a:buSzPts val="1300"/>
              <a:buChar char="●"/>
            </a:pPr>
            <a:r>
              <a:rPr lang="en-GB"/>
              <a:t>After the initial setup by the user, the system can function autonomously.</a:t>
            </a:r>
            <a:endParaRPr/>
          </a:p>
          <a:p>
            <a:pPr indent="-311150" lvl="0" marL="457200" rtl="0" algn="l">
              <a:spcBef>
                <a:spcPts val="0"/>
              </a:spcBef>
              <a:spcAft>
                <a:spcPts val="0"/>
              </a:spcAft>
              <a:buSzPts val="1300"/>
              <a:buChar char="●"/>
            </a:pPr>
            <a:r>
              <a:rPr lang="en-GB"/>
              <a:t>A typical use case would be anywhere in a home that is exposed to rain when a window is left open.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304" name="Google Shape;304;p28"/>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Requirements</a:t>
            </a:r>
            <a:endParaRPr/>
          </a:p>
        </p:txBody>
      </p:sp>
      <p:sp>
        <p:nvSpPr>
          <p:cNvPr id="310" name="Google Shape;310;p2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basic requirements for this project are for the sensors to read data and for the microcontroller to output that information to a display.</a:t>
            </a:r>
            <a:endParaRPr/>
          </a:p>
          <a:p>
            <a:pPr indent="-311150" lvl="0" marL="457200" rtl="0" algn="l">
              <a:spcBef>
                <a:spcPts val="0"/>
              </a:spcBef>
              <a:spcAft>
                <a:spcPts val="0"/>
              </a:spcAft>
              <a:buSzPts val="1300"/>
              <a:buChar char="●"/>
            </a:pPr>
            <a:r>
              <a:rPr lang="en-GB"/>
              <a:t>Our PCB will be protected from the precipitation using a very basic plastic shield.</a:t>
            </a:r>
            <a:endParaRPr/>
          </a:p>
          <a:p>
            <a:pPr indent="-311150" lvl="0" marL="457200" rtl="0" algn="l">
              <a:spcBef>
                <a:spcPts val="0"/>
              </a:spcBef>
              <a:spcAft>
                <a:spcPts val="0"/>
              </a:spcAft>
              <a:buSzPts val="1300"/>
              <a:buChar char="●"/>
            </a:pPr>
            <a:r>
              <a:rPr lang="en-GB"/>
              <a:t>The stepper motor used as a proof of concept is not powerful enough to actually close a window, and would be replaced by a suitable component if the product was brought to market.</a:t>
            </a:r>
            <a:endParaRPr/>
          </a:p>
          <a:p>
            <a:pPr indent="-311150" lvl="0" marL="457200" rtl="0" algn="l">
              <a:spcBef>
                <a:spcPts val="0"/>
              </a:spcBef>
              <a:spcAft>
                <a:spcPts val="0"/>
              </a:spcAft>
              <a:buSzPts val="1300"/>
              <a:buChar char="●"/>
            </a:pPr>
            <a:r>
              <a:rPr lang="en-GB"/>
              <a:t>The web interface is functional, using a standard internet-of-things arduino library.</a:t>
            </a:r>
            <a:endParaRPr/>
          </a:p>
          <a:p>
            <a:pPr indent="-311150" lvl="0" marL="457200" rtl="0" algn="l">
              <a:spcBef>
                <a:spcPts val="0"/>
              </a:spcBef>
              <a:spcAft>
                <a:spcPts val="0"/>
              </a:spcAft>
              <a:buSzPts val="1300"/>
              <a:buChar char="●"/>
            </a:pPr>
            <a:r>
              <a:rPr lang="en-GB"/>
              <a:t>The LED outputs corresponding to temperature are also fully functional.</a:t>
            </a:r>
            <a:endParaRPr/>
          </a:p>
          <a:p>
            <a:pPr indent="-311150" lvl="0" marL="457200" rtl="0" algn="l">
              <a:spcBef>
                <a:spcPts val="0"/>
              </a:spcBef>
              <a:spcAft>
                <a:spcPts val="0"/>
              </a:spcAft>
              <a:buSzPts val="1300"/>
              <a:buChar char="●"/>
            </a:pPr>
            <a:r>
              <a:rPr lang="en-GB"/>
              <a:t>A user can access their system from a smartphone using an internet-of-things (IoT) application.</a:t>
            </a:r>
            <a:endParaRPr/>
          </a:p>
          <a:p>
            <a:pPr indent="-311150" lvl="0" marL="457200" rtl="0" algn="l">
              <a:spcBef>
                <a:spcPts val="0"/>
              </a:spcBef>
              <a:spcAft>
                <a:spcPts val="0"/>
              </a:spcAft>
              <a:buSzPts val="1300"/>
              <a:buChar char="●"/>
            </a:pPr>
            <a:r>
              <a:rPr lang="en-GB"/>
              <a:t>The alerts can be acknowledged and silenced using a hardware pushbutton or through the IoT web application.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 Overview</a:t>
            </a:r>
            <a:endParaRPr/>
          </a:p>
        </p:txBody>
      </p:sp>
      <p:sp>
        <p:nvSpPr>
          <p:cNvPr id="316" name="Google Shape;316;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lang="en-GB">
                <a:latin typeface="Arial"/>
                <a:ea typeface="Arial"/>
                <a:cs typeface="Arial"/>
                <a:sym typeface="Arial"/>
              </a:rPr>
              <a:t>Brief overview of your approach and your project schedule</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Describe design: </a:t>
            </a:r>
            <a:r>
              <a:rPr b="1" lang="en-GB">
                <a:latin typeface="Arial"/>
                <a:ea typeface="Arial"/>
                <a:cs typeface="Arial"/>
                <a:sym typeface="Arial"/>
              </a:rPr>
              <a:t>Block diagrams</a:t>
            </a:r>
            <a:r>
              <a:rPr lang="en-GB">
                <a:latin typeface="Arial"/>
                <a:ea typeface="Arial"/>
                <a:cs typeface="Arial"/>
                <a:sym typeface="Arial"/>
              </a:rPr>
              <a:t>, UML models, algorithms</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If time, discuss design alternatives, trade-offs, decisions made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1"/>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Design Overview</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Approach and Project Schedule</a:t>
            </a:r>
            <a:endParaRPr/>
          </a:p>
        </p:txBody>
      </p:sp>
      <p:sp>
        <p:nvSpPr>
          <p:cNvPr id="327" name="Google Shape;327;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Design Description</a:t>
            </a:r>
            <a:endParaRPr/>
          </a:p>
        </p:txBody>
      </p:sp>
      <p:sp>
        <p:nvSpPr>
          <p:cNvPr id="333" name="Google Shape;333;p3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Alternatives, trade-offs, decisions made</a:t>
            </a:r>
            <a:endParaRPr/>
          </a:p>
        </p:txBody>
      </p:sp>
      <p:sp>
        <p:nvSpPr>
          <p:cNvPr id="339" name="Google Shape;339;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Implementation</a:t>
            </a:r>
            <a:endParaRPr/>
          </a:p>
        </p:txBody>
      </p:sp>
      <p:sp>
        <p:nvSpPr>
          <p:cNvPr id="345" name="Google Shape;345;p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lang="en-GB">
                <a:latin typeface="Arial"/>
                <a:ea typeface="Arial"/>
                <a:cs typeface="Arial"/>
                <a:sym typeface="Arial"/>
              </a:rPr>
              <a:t>May need multiple sections here (e.g. H/W and S/W, or multiple subsystems)</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Details of implementation: </a:t>
            </a:r>
            <a:r>
              <a:rPr b="1" lang="en-GB">
                <a:latin typeface="Arial"/>
                <a:ea typeface="Arial"/>
                <a:cs typeface="Arial"/>
                <a:sym typeface="Arial"/>
              </a:rPr>
              <a:t>schematics</a:t>
            </a:r>
            <a:r>
              <a:rPr lang="en-GB">
                <a:latin typeface="Arial"/>
                <a:ea typeface="Arial"/>
                <a:cs typeface="Arial"/>
                <a:sym typeface="Arial"/>
              </a:rPr>
              <a:t>, </a:t>
            </a:r>
            <a:r>
              <a:rPr b="1" lang="en-GB">
                <a:latin typeface="Arial"/>
                <a:ea typeface="Arial"/>
                <a:cs typeface="Arial"/>
                <a:sym typeface="Arial"/>
              </a:rPr>
              <a:t>board layout</a:t>
            </a:r>
            <a:r>
              <a:rPr lang="en-GB">
                <a:latin typeface="Arial"/>
                <a:ea typeface="Arial"/>
                <a:cs typeface="Arial"/>
                <a:sym typeface="Arial"/>
              </a:rPr>
              <a:t>, </a:t>
            </a:r>
            <a:r>
              <a:rPr b="1" lang="en-GB">
                <a:latin typeface="Arial"/>
                <a:ea typeface="Arial"/>
                <a:cs typeface="Arial"/>
                <a:sym typeface="Arial"/>
              </a:rPr>
              <a:t>code overview</a:t>
            </a:r>
            <a:r>
              <a:rPr lang="en-GB">
                <a:latin typeface="Arial"/>
                <a:ea typeface="Arial"/>
                <a:cs typeface="Arial"/>
                <a:sym typeface="Arial"/>
              </a:rPr>
              <a:t>)</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b="1" lang="en-GB">
                <a:latin typeface="Arial"/>
                <a:ea typeface="Arial"/>
                <a:cs typeface="Arial"/>
                <a:sym typeface="Arial"/>
              </a:rPr>
              <a:t>Tools used</a:t>
            </a:r>
            <a:r>
              <a:rPr lang="en-GB">
                <a:latin typeface="Arial"/>
                <a:ea typeface="Arial"/>
                <a:cs typeface="Arial"/>
                <a:sym typeface="Arial"/>
              </a:rPr>
              <a:t> (e.g. simulation/modeling tool, PCB layout, IDE, cross-compilers)</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b="1" lang="en-GB">
                <a:latin typeface="Arial"/>
                <a:ea typeface="Arial"/>
                <a:cs typeface="Arial"/>
                <a:sym typeface="Arial"/>
              </a:rPr>
              <a:t>Bill of materials</a:t>
            </a:r>
            <a:r>
              <a:rPr lang="en-GB">
                <a:latin typeface="Arial"/>
                <a:ea typeface="Arial"/>
                <a:cs typeface="Arial"/>
                <a:sym typeface="Arial"/>
              </a:rPr>
              <a:t> (with costs, per unit cost)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6">
                  <a:extLst>
                    <a:ext uri="{A12FA001-AC4F-418D-AE19-62706E023703}">
                      <ahyp:hlinkClr val="tx"/>
                    </a:ext>
                  </a:extLst>
                </a:hlinkClick>
              </a:rPr>
              <a:t>Target audience</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7">
                  <a:extLst>
                    <a:ext uri="{A12FA001-AC4F-418D-AE19-62706E023703}">
                      <ahyp:hlinkClr val="tx"/>
                    </a:ext>
                  </a:extLst>
                </a:hlinkClick>
              </a:rPr>
              <a:t>Market trends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Cycle diagram</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Introducing: Lorem ipsum</a:t>
            </a:r>
            <a:endParaRPr sz="1800">
              <a:solidFill>
                <a:srgbClr val="CACACA"/>
              </a:solidFill>
              <a:latin typeface="Average"/>
              <a:ea typeface="Average"/>
              <a:cs typeface="Average"/>
              <a:sym typeface="Average"/>
            </a:endParaRPr>
          </a:p>
        </p:txBody>
      </p:sp>
      <p:sp>
        <p:nvSpPr>
          <p:cNvPr id="242" name="Google Shape;242;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desktop</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mobile</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landscape view on mobile</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wearables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tablet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extLst>
                    <a:ext uri="{A12FA001-AC4F-418D-AE19-62706E023703}">
                      <ahyp:hlinkClr val="tx"/>
                    </a:ext>
                  </a:extLst>
                </a:hlinkClick>
              </a:rPr>
              <a:t>Spotlight on landscape view on tablet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uFill>
                  <a:noFill/>
                </a:uFill>
                <a:latin typeface="Montserrat"/>
                <a:ea typeface="Montserrat"/>
                <a:cs typeface="Montserrat"/>
                <a:sym typeface="Montserrat"/>
                <a:hlinkClick action="ppaction://hlinksldjump" r:id="rId8">
                  <a:extLst>
                    <a:ext uri="{A12FA001-AC4F-418D-AE19-62706E023703}">
                      <ahyp:hlinkClr val="tx"/>
                    </a:ext>
                  </a:extLst>
                </a:hlinkClick>
              </a:rPr>
              <a:t>Spotlight on wearables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6"/>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Implementation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Hardware</a:t>
            </a:r>
            <a:endParaRPr/>
          </a:p>
        </p:txBody>
      </p:sp>
      <p:sp>
        <p:nvSpPr>
          <p:cNvPr id="356" name="Google Shape;356;p3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 full list of hardware used can be found in the bill of materials.</a:t>
            </a:r>
            <a:endParaRPr/>
          </a:p>
          <a:p>
            <a:pPr indent="-311150" lvl="0" marL="457200" rtl="0" algn="l">
              <a:spcBef>
                <a:spcPts val="0"/>
              </a:spcBef>
              <a:spcAft>
                <a:spcPts val="0"/>
              </a:spcAft>
              <a:buSzPts val="1300"/>
              <a:buChar char="●"/>
            </a:pPr>
            <a:r>
              <a:rPr lang="en-GB"/>
              <a:t>The primary essential components are the ESP32 microcontroller, a DHT22 temperature and humidity sensor, a LM393 moisture sensor, and an OLED display.</a:t>
            </a:r>
            <a:endParaRPr/>
          </a:p>
          <a:p>
            <a:pPr indent="-311150" lvl="0" marL="457200" rtl="0" algn="l">
              <a:spcBef>
                <a:spcPts val="0"/>
              </a:spcBef>
              <a:spcAft>
                <a:spcPts val="0"/>
              </a:spcAft>
              <a:buSzPts val="1300"/>
              <a:buChar char="●"/>
            </a:pPr>
            <a:r>
              <a:rPr lang="en-GB"/>
              <a:t>Other peripherals include a stepper motor, a breakout board for the stepper motor, a power supply module, a keypad for user input, a breakout board for the keypad, a piezo-electric buzzer for audible alerts, and multiple colored LED’s for visual alerts.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a:t>
            </a:r>
            <a:endParaRPr/>
          </a:p>
        </p:txBody>
      </p:sp>
      <p:sp>
        <p:nvSpPr>
          <p:cNvPr id="362" name="Google Shape;362;p3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All of the software used for this project is written in the Arduino language, using standard component libraries to implement all of the functionality.</a:t>
            </a:r>
            <a:endParaRPr/>
          </a:p>
          <a:p>
            <a:pPr indent="-311150" lvl="0" marL="457200" rtl="0" algn="l">
              <a:spcBef>
                <a:spcPts val="0"/>
              </a:spcBef>
              <a:spcAft>
                <a:spcPts val="0"/>
              </a:spcAft>
              <a:buSzPts val="1300"/>
              <a:buChar char="●"/>
            </a:pPr>
            <a:r>
              <a:rPr lang="en-GB"/>
              <a:t>A few of the libraries used were SinricPro (for IoT functionality), arduinoWebSockets (also for IoT functionality), Stepper (for the stepper motor), Adafruit_TCA8418 (for the keypad)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Tools and BOM</a:t>
            </a:r>
            <a:endParaRPr/>
          </a:p>
        </p:txBody>
      </p:sp>
      <p:sp>
        <p:nvSpPr>
          <p:cNvPr id="368" name="Google Shape;368;p3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All of the software development was done on the Microsoft Visual Studio Code IDE and the Arduino IDE.</a:t>
            </a:r>
            <a:endParaRPr/>
          </a:p>
          <a:p>
            <a:pPr indent="-311150" lvl="0" marL="457200" rtl="0" algn="l">
              <a:spcBef>
                <a:spcPts val="0"/>
              </a:spcBef>
              <a:spcAft>
                <a:spcPts val="0"/>
              </a:spcAft>
              <a:buSzPts val="1300"/>
              <a:buChar char="●"/>
            </a:pPr>
            <a:r>
              <a:rPr lang="en-GB"/>
              <a:t>The PCB was designed using KiCAD.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IP and Prior Work</a:t>
            </a:r>
            <a:endParaRPr/>
          </a:p>
        </p:txBody>
      </p:sp>
      <p:sp>
        <p:nvSpPr>
          <p:cNvPr id="374" name="Google Shape;374;p4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b="1" lang="en-GB">
                <a:latin typeface="Arial"/>
                <a:ea typeface="Arial"/>
                <a:cs typeface="Arial"/>
                <a:sym typeface="Arial"/>
              </a:rPr>
              <a:t>What IP license did you use for your project?</a:t>
            </a:r>
            <a:endParaRPr b="1">
              <a:latin typeface="Arial"/>
              <a:ea typeface="Arial"/>
              <a:cs typeface="Arial"/>
              <a:sym typeface="Arial"/>
            </a:endParaRPr>
          </a:p>
          <a:p>
            <a:pPr indent="-298450" lvl="1" marL="914400" rtl="0" algn="l">
              <a:spcBef>
                <a:spcPts val="0"/>
              </a:spcBef>
              <a:spcAft>
                <a:spcPts val="0"/>
              </a:spcAft>
              <a:buSzPts val="1100"/>
              <a:buFont typeface="Arial"/>
              <a:buChar char="○"/>
            </a:pPr>
            <a:r>
              <a:rPr b="1" lang="en-GB">
                <a:latin typeface="Arial"/>
                <a:ea typeface="Arial"/>
                <a:cs typeface="Arial"/>
                <a:sym typeface="Arial"/>
              </a:rPr>
              <a:t>What IP did you use in your project? </a:t>
            </a:r>
            <a:r>
              <a:rPr lang="en-GB">
                <a:latin typeface="Arial"/>
                <a:ea typeface="Arial"/>
                <a:cs typeface="Arial"/>
                <a:sym typeface="Arial"/>
              </a:rPr>
              <a:t>Briefly summarize what use you made of prior work or IP including but not limited to ideas, designs, schematics, board layouts, code.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IP and Prior Work</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IPs and Licenses</a:t>
            </a:r>
            <a:endParaRPr/>
          </a:p>
        </p:txBody>
      </p:sp>
      <p:sp>
        <p:nvSpPr>
          <p:cNvPr id="385" name="Google Shape;385;p4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license for this project is the GNU general public license V3.0, as this project makes use of many different open-source softwares.</a:t>
            </a:r>
            <a:endParaRPr/>
          </a:p>
          <a:p>
            <a:pPr indent="-311150" lvl="0" marL="457200" rtl="0" algn="l">
              <a:spcBef>
                <a:spcPts val="0"/>
              </a:spcBef>
              <a:spcAft>
                <a:spcPts val="0"/>
              </a:spcAft>
              <a:buSzPts val="1300"/>
              <a:buChar char="●"/>
            </a:pPr>
            <a:r>
              <a:rPr lang="en-GB"/>
              <a:t>All of the Arduino standard libraries are open source. As such, this is strictly an educational project and is not intended to be released on the market.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3"/>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Testing</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Testing</a:t>
            </a:r>
            <a:endParaRPr/>
          </a:p>
        </p:txBody>
      </p:sp>
      <p:sp>
        <p:nvSpPr>
          <p:cNvPr id="396" name="Google Shape;396;p4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lang="en-GB">
                <a:latin typeface="Arial"/>
                <a:ea typeface="Arial"/>
                <a:cs typeface="Arial"/>
                <a:sym typeface="Arial"/>
              </a:rPr>
              <a:t>What was the testing strategy and plan?</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All of the individual software modules were tested independently before being integrated into the larger system.</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The team performed tests on the keypad circuit, the stepper motor circuit, the sensors, power supply, the display, and all the other modules before attempting to design the PCB and assemble the board.</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Hardware testing included probing voltage levels at all the nodes where hardware is connected to the PCB, to ensure correct voltage levels were applied to each module.</a:t>
            </a:r>
            <a:endParaRPr>
              <a:latin typeface="Arial"/>
              <a:ea typeface="Arial"/>
              <a:cs typeface="Arial"/>
              <a:sym typeface="Arial"/>
            </a:endParaRPr>
          </a:p>
          <a:p>
            <a:pPr indent="-298450" lvl="1" marL="914400" rtl="0" algn="l">
              <a:spcBef>
                <a:spcPts val="0"/>
              </a:spcBef>
              <a:spcAft>
                <a:spcPts val="0"/>
              </a:spcAft>
              <a:buSzPts val="1100"/>
              <a:buFont typeface="Arial"/>
              <a:buChar char="○"/>
            </a:pPr>
            <a:r>
              <a:t/>
            </a:r>
            <a:endParaRPr>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sp>
        <p:nvSpPr>
          <p:cNvPr id="402" name="Google Shape;402;p45"/>
          <p:cNvSpPr txBox="1"/>
          <p:nvPr/>
        </p:nvSpPr>
        <p:spPr>
          <a:xfrm>
            <a:off x="1502725" y="2217200"/>
            <a:ext cx="5701800" cy="1834800"/>
          </a:xfrm>
          <a:prstGeom prst="rect">
            <a:avLst/>
          </a:prstGeom>
          <a:noFill/>
          <a:ln>
            <a:noFill/>
          </a:ln>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lt1"/>
              </a:buClr>
              <a:buSzPts val="1100"/>
              <a:buChar char="○"/>
            </a:pPr>
            <a:r>
              <a:rPr b="1" lang="en-GB" sz="1100">
                <a:solidFill>
                  <a:schemeClr val="lt1"/>
                </a:solidFill>
              </a:rPr>
              <a:t>What worked?</a:t>
            </a:r>
            <a:r>
              <a:rPr lang="en-GB" sz="1100">
                <a:solidFill>
                  <a:schemeClr val="lt1"/>
                </a:solidFill>
              </a:rPr>
              <a:t> How well? What didn’t work? Why?</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Include data and graphics/charts/plots where appropriate.</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To be determined…</a:t>
            </a:r>
            <a:endParaRPr sz="11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Background</a:t>
            </a:r>
            <a:endParaRPr/>
          </a:p>
        </p:txBody>
      </p:sp>
      <p:sp>
        <p:nvSpPr>
          <p:cNvPr id="248" name="Google Shape;248;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lang="en-GB">
                <a:latin typeface="Arial"/>
                <a:ea typeface="Arial"/>
                <a:cs typeface="Arial"/>
                <a:sym typeface="Arial"/>
              </a:rPr>
              <a:t>Problem or Need: What is the problem being solved? Where does it arise?</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Motivation: Why is it important? What is the value of a solution (lives, money, effort, energy saved)?</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How is it done today or what other alternatives exist?</a:t>
            </a:r>
            <a:endParaRPr>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4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Contributions</a:t>
            </a:r>
            <a:endParaRPr/>
          </a:p>
        </p:txBody>
      </p:sp>
      <p:sp>
        <p:nvSpPr>
          <p:cNvPr id="408" name="Google Shape;408;p46"/>
          <p:cNvSpPr txBox="1"/>
          <p:nvPr/>
        </p:nvSpPr>
        <p:spPr>
          <a:xfrm>
            <a:off x="1297500" y="2308200"/>
            <a:ext cx="5012700" cy="1896900"/>
          </a:xfrm>
          <a:prstGeom prst="rect">
            <a:avLst/>
          </a:prstGeom>
          <a:noFill/>
          <a:ln>
            <a:noFill/>
          </a:ln>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lt1"/>
              </a:buClr>
              <a:buSzPts val="1100"/>
              <a:buChar char="○"/>
            </a:pPr>
            <a:r>
              <a:rPr lang="en-GB" sz="1100">
                <a:solidFill>
                  <a:schemeClr val="lt1"/>
                </a:solidFill>
              </a:rPr>
              <a:t>What were the contributions of each member (e.g. who did PCB, coding, testing, writing)?</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Josh designed the PCB, with design reviews done by the rest of the team members and other teams.</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Mosiah wrote the majority of the code.</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Joel ordered components and assisted with documentation.</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Andy assisted with soldering and documentation.</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Casey wrote the code for the stepper motor, did some soldering and documentation.</a:t>
            </a:r>
            <a:endParaRPr sz="11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Lessons Learned</a:t>
            </a:r>
            <a:endParaRPr/>
          </a:p>
        </p:txBody>
      </p:sp>
      <p:sp>
        <p:nvSpPr>
          <p:cNvPr id="414" name="Google Shape;414;p47"/>
          <p:cNvSpPr txBox="1"/>
          <p:nvPr/>
        </p:nvSpPr>
        <p:spPr>
          <a:xfrm>
            <a:off x="1487550" y="2277850"/>
            <a:ext cx="6217200" cy="1425600"/>
          </a:xfrm>
          <a:prstGeom prst="rect">
            <a:avLst/>
          </a:prstGeom>
          <a:noFill/>
          <a:ln>
            <a:noFill/>
          </a:ln>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Clr>
                <a:schemeClr val="lt1"/>
              </a:buClr>
              <a:buSzPts val="1100"/>
              <a:buChar char="○"/>
            </a:pPr>
            <a:r>
              <a:rPr lang="en-GB" sz="1100">
                <a:solidFill>
                  <a:schemeClr val="lt1"/>
                </a:solidFill>
              </a:rPr>
              <a:t>What did each member of the team learn as a result of the project (technical, skill, personal)?</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What would you do differently?</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We learned that designing a PCB is difficult and should not be delegated to one person. We should have assigned two or three people to this task.</a:t>
            </a:r>
            <a:endParaRPr sz="1100">
              <a:solidFill>
                <a:schemeClr val="lt1"/>
              </a:solidFill>
            </a:endParaRPr>
          </a:p>
          <a:p>
            <a:pPr indent="-298450" lvl="1" marL="914400" rtl="0" algn="l">
              <a:lnSpc>
                <a:spcPct val="115000"/>
              </a:lnSpc>
              <a:spcBef>
                <a:spcPts val="0"/>
              </a:spcBef>
              <a:spcAft>
                <a:spcPts val="0"/>
              </a:spcAft>
              <a:buClr>
                <a:schemeClr val="lt1"/>
              </a:buClr>
              <a:buSzPts val="1100"/>
              <a:buChar char="○"/>
            </a:pPr>
            <a:r>
              <a:rPr lang="en-GB" sz="1100">
                <a:solidFill>
                  <a:schemeClr val="lt1"/>
                </a:solidFill>
              </a:rPr>
              <a:t>We learned that we can function effectively as a team by division of labor (with the exception of the point above) and regular communication.</a:t>
            </a:r>
            <a:endParaRPr sz="11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8"/>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420" name="Google Shape;420;p48"/>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Lorem ipsum dolor sit amet, consectetur adipiscing elit. Curabitur eleifend a diam quis suscipit. </a:t>
            </a:r>
            <a:endParaRPr/>
          </a:p>
        </p:txBody>
      </p:sp>
      <p:grpSp>
        <p:nvGrpSpPr>
          <p:cNvPr id="421" name="Google Shape;421;p48"/>
          <p:cNvGrpSpPr/>
          <p:nvPr/>
        </p:nvGrpSpPr>
        <p:grpSpPr>
          <a:xfrm>
            <a:off x="4066820" y="1553491"/>
            <a:ext cx="3159984" cy="2439109"/>
            <a:chOff x="3553042" y="1657806"/>
            <a:chExt cx="3461100" cy="2671532"/>
          </a:xfrm>
        </p:grpSpPr>
        <p:sp>
          <p:nvSpPr>
            <p:cNvPr id="422" name="Google Shape;422;p4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0" name="Google Shape;430;p48"/>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31" name="Google Shape;431;p48"/>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48"/>
          <p:cNvGrpSpPr/>
          <p:nvPr/>
        </p:nvGrpSpPr>
        <p:grpSpPr>
          <a:xfrm>
            <a:off x="6762480" y="2546254"/>
            <a:ext cx="1024386" cy="1522884"/>
            <a:chOff x="6505573" y="2745170"/>
            <a:chExt cx="1122000" cy="1668000"/>
          </a:xfrm>
        </p:grpSpPr>
        <p:sp>
          <p:nvSpPr>
            <p:cNvPr id="433" name="Google Shape;433;p4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7" name="Google Shape;437;p48"/>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438" name="Google Shape;438;p48"/>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 name="Google Shape;439;p48"/>
          <p:cNvGrpSpPr/>
          <p:nvPr/>
        </p:nvGrpSpPr>
        <p:grpSpPr>
          <a:xfrm>
            <a:off x="6405845" y="3121897"/>
            <a:ext cx="520684" cy="1036470"/>
            <a:chOff x="9543736" y="4486132"/>
            <a:chExt cx="570300" cy="1135235"/>
          </a:xfrm>
        </p:grpSpPr>
        <p:sp>
          <p:nvSpPr>
            <p:cNvPr id="440" name="Google Shape;440;p4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4" name="Google Shape;444;p48"/>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45" name="Google Shape;445;p48"/>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 name="Google Shape;446;p48"/>
          <p:cNvGrpSpPr/>
          <p:nvPr/>
        </p:nvGrpSpPr>
        <p:grpSpPr>
          <a:xfrm>
            <a:off x="7564804" y="3443361"/>
            <a:ext cx="455496" cy="692277"/>
            <a:chOff x="7384375" y="3728000"/>
            <a:chExt cx="498900" cy="758244"/>
          </a:xfrm>
        </p:grpSpPr>
        <p:sp>
          <p:nvSpPr>
            <p:cNvPr id="447" name="Google Shape;447;p4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48"/>
          <p:cNvGrpSpPr/>
          <p:nvPr/>
        </p:nvGrpSpPr>
        <p:grpSpPr>
          <a:xfrm>
            <a:off x="7564836" y="3561758"/>
            <a:ext cx="478081" cy="462776"/>
            <a:chOff x="7384385" y="3857442"/>
            <a:chExt cx="523637" cy="506874"/>
          </a:xfrm>
        </p:grpSpPr>
        <p:sp>
          <p:nvSpPr>
            <p:cNvPr id="452" name="Google Shape;452;p4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 name="Google Shape;453;p48"/>
            <p:cNvGrpSpPr/>
            <p:nvPr/>
          </p:nvGrpSpPr>
          <p:grpSpPr>
            <a:xfrm>
              <a:off x="7384385" y="3857442"/>
              <a:ext cx="523637" cy="498900"/>
              <a:chOff x="7384385" y="3857442"/>
              <a:chExt cx="523637" cy="498900"/>
            </a:xfrm>
          </p:grpSpPr>
          <p:sp>
            <p:nvSpPr>
              <p:cNvPr id="454" name="Google Shape;454;p4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56" name="Google Shape;456;p48"/>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57" name="Google Shape;457;p48"/>
          <p:cNvGrpSpPr/>
          <p:nvPr/>
        </p:nvGrpSpPr>
        <p:grpSpPr>
          <a:xfrm>
            <a:off x="8110843" y="3443361"/>
            <a:ext cx="435785" cy="692277"/>
            <a:chOff x="7982421" y="3727763"/>
            <a:chExt cx="477311" cy="758244"/>
          </a:xfrm>
        </p:grpSpPr>
        <p:sp>
          <p:nvSpPr>
            <p:cNvPr id="458" name="Google Shape;458;p4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6" name="Google Shape;466;p48"/>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Background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being solved?</a:t>
            </a:r>
            <a:endParaRPr/>
          </a:p>
        </p:txBody>
      </p:sp>
      <p:sp>
        <p:nvSpPr>
          <p:cNvPr id="259" name="Google Shape;259;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This project solves the problem of windows being left open and rain getting into the home.</a:t>
            </a:r>
            <a:endParaRPr/>
          </a:p>
          <a:p>
            <a:pPr indent="-311150" lvl="0" marL="457200" rtl="0" algn="l">
              <a:spcBef>
                <a:spcPts val="0"/>
              </a:spcBef>
              <a:spcAft>
                <a:spcPts val="0"/>
              </a:spcAft>
              <a:buSzPts val="1300"/>
              <a:buChar char="●"/>
            </a:pPr>
            <a:r>
              <a:rPr lang="en-GB"/>
              <a:t>Ever stepped on a soggy carpet after forgetting to check the weather before leaving the house?</a:t>
            </a:r>
            <a:endParaRPr/>
          </a:p>
          <a:p>
            <a:pPr indent="-311150" lvl="0" marL="457200" rtl="0" algn="l">
              <a:spcBef>
                <a:spcPts val="0"/>
              </a:spcBef>
              <a:spcAft>
                <a:spcPts val="0"/>
              </a:spcAft>
              <a:buSzPts val="1300"/>
              <a:buChar char="●"/>
            </a:pPr>
            <a:r>
              <a:rPr lang="en-GB"/>
              <a:t>This project allows a person to connect to their smart window device from their phone and use a stepper motor to close their window.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265" name="Google Shape;265;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 motivation for this project comes from living in Oregon and being constantly drenched in rainwater.</a:t>
            </a:r>
            <a:endParaRPr/>
          </a:p>
          <a:p>
            <a:pPr indent="-311150" lvl="0" marL="457200" rtl="0" algn="l">
              <a:spcBef>
                <a:spcPts val="0"/>
              </a:spcBef>
              <a:spcAft>
                <a:spcPts val="0"/>
              </a:spcAft>
              <a:buSzPts val="1300"/>
              <a:buChar char="●"/>
            </a:pPr>
            <a:r>
              <a:rPr lang="en-GB"/>
              <a:t>Another motivation is to prove to ourselves that we can create a smart-home device that is cost effective and solves a real problem.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Alternatives?</a:t>
            </a:r>
            <a:endParaRPr/>
          </a:p>
        </p:txBody>
      </p:sp>
      <p:sp>
        <p:nvSpPr>
          <p:cNvPr id="271" name="Google Shape;271;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There are products available that will monitor weather conditions when connected to a smart-home system.</a:t>
            </a:r>
            <a:endParaRPr/>
          </a:p>
          <a:p>
            <a:pPr indent="-311150" lvl="0" marL="457200" rtl="0" algn="l">
              <a:spcBef>
                <a:spcPts val="0"/>
              </a:spcBef>
              <a:spcAft>
                <a:spcPts val="0"/>
              </a:spcAft>
              <a:buSzPts val="1300"/>
              <a:buChar char="●"/>
            </a:pPr>
            <a:r>
              <a:rPr lang="en-GB"/>
              <a:t>There are also products that can automatically close a window.</a:t>
            </a:r>
            <a:endParaRPr/>
          </a:p>
          <a:p>
            <a:pPr indent="-311150" lvl="0" marL="457200" rtl="0" algn="l">
              <a:spcBef>
                <a:spcPts val="0"/>
              </a:spcBef>
              <a:spcAft>
                <a:spcPts val="0"/>
              </a:spcAft>
              <a:buSzPts val="1300"/>
              <a:buChar char="●"/>
            </a:pPr>
            <a:r>
              <a:rPr lang="en-GB"/>
              <a:t>Is there a product that does both? Not that we have found.</a:t>
            </a:r>
            <a:endParaRPr/>
          </a:p>
          <a:p>
            <a:pPr indent="-311150" lvl="0" marL="457200" rtl="0" algn="l">
              <a:spcBef>
                <a:spcPts val="0"/>
              </a:spcBef>
              <a:spcAft>
                <a:spcPts val="0"/>
              </a:spcAft>
              <a:buSzPts val="1300"/>
              <a:buChar char="●"/>
            </a:pPr>
            <a:r>
              <a:rPr lang="en-GB"/>
              <a:t>Manually closing a window? Please, step into this century.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77" name="Google Shape;277;p24"/>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Lorem ipsum dolor sit amet, consectetur adipiscing elit. Curabitur eleifend a diam quis suscipit. Fusce venenatis nunc ut lectus convallis, sit amet egestas mi rutrum. Maecenas molestie ultricies euismod. Morbi a rutrum nisl. Vestibulum laoreet enim id sem fermentum, sed aliquam arcu dictum. Donec ultrices diam sagittis nibh pellentesque eleifend.</a:t>
            </a:r>
            <a:endParaRPr/>
          </a:p>
        </p:txBody>
      </p:sp>
      <p:pic>
        <p:nvPicPr>
          <p:cNvPr descr="offset_comp_267026.jpg" id="278" name="Google Shape;278;p24"/>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9" name="Google Shape;279;p24"/>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80" name="Google Shape;280;p24"/>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1" name="Google Shape;281;p2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Your Approach</a:t>
            </a:r>
            <a:endParaRPr/>
          </a:p>
        </p:txBody>
      </p:sp>
      <p:sp>
        <p:nvSpPr>
          <p:cNvPr id="287" name="Google Shape;287;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298450" lvl="1" marL="914400" rtl="0" algn="l">
              <a:spcBef>
                <a:spcPts val="0"/>
              </a:spcBef>
              <a:spcAft>
                <a:spcPts val="0"/>
              </a:spcAft>
              <a:buSzPts val="1100"/>
              <a:buFont typeface="Arial"/>
              <a:buChar char="○"/>
            </a:pPr>
            <a:r>
              <a:rPr b="1" lang="en-GB">
                <a:latin typeface="Arial"/>
                <a:ea typeface="Arial"/>
                <a:cs typeface="Arial"/>
                <a:sym typeface="Arial"/>
              </a:rPr>
              <a:t>Concept of operations</a:t>
            </a:r>
            <a:r>
              <a:rPr lang="en-GB">
                <a:latin typeface="Arial"/>
                <a:ea typeface="Arial"/>
                <a:cs typeface="Arial"/>
                <a:sym typeface="Arial"/>
              </a:rPr>
              <a:t>: how does your product work? How is it used? What’s a typical use case?</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What is the specific objective of this project? A design? A working prototype?</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b="1" lang="en-GB">
                <a:latin typeface="Arial"/>
                <a:ea typeface="Arial"/>
                <a:cs typeface="Arial"/>
                <a:sym typeface="Arial"/>
              </a:rPr>
              <a:t>Requirements:</a:t>
            </a:r>
            <a:r>
              <a:rPr lang="en-GB">
                <a:latin typeface="Arial"/>
                <a:ea typeface="Arial"/>
                <a:cs typeface="Arial"/>
                <a:sym typeface="Arial"/>
              </a:rPr>
              <a:t> What are the requirements?</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This product </a:t>
            </a:r>
            <a:r>
              <a:rPr lang="en-GB">
                <a:latin typeface="Arial"/>
                <a:ea typeface="Arial"/>
                <a:cs typeface="Arial"/>
                <a:sym typeface="Arial"/>
              </a:rPr>
              <a:t>operates based on user input to set the initial settings. After those settings are set, the system can function autonomously without any further user input.</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The specific objective/requirement of this project is to simply detect precipitation and display sensor outputs to an OLED display.</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Much of the basic functionality is implemented as a proof of concept.</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Our stepper motor will not actually be moving a window, and would be replaced by a more powerful motor if the product was released.</a:t>
            </a:r>
            <a:endParaRPr>
              <a:latin typeface="Arial"/>
              <a:ea typeface="Arial"/>
              <a:cs typeface="Arial"/>
              <a:sym typeface="Arial"/>
            </a:endParaRPr>
          </a:p>
          <a:p>
            <a:pPr indent="-298450" lvl="1" marL="914400" rtl="0" algn="l">
              <a:spcBef>
                <a:spcPts val="0"/>
              </a:spcBef>
              <a:spcAft>
                <a:spcPts val="0"/>
              </a:spcAft>
              <a:buSzPts val="1100"/>
              <a:buFont typeface="Arial"/>
              <a:buChar char="○"/>
            </a:pPr>
            <a:r>
              <a:rPr lang="en-GB">
                <a:latin typeface="Arial"/>
                <a:ea typeface="Arial"/>
                <a:cs typeface="Arial"/>
                <a:sym typeface="Arial"/>
              </a:rPr>
              <a:t>The display can actually be read from an internet-of-things application.</a:t>
            </a:r>
            <a:endParaRPr>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